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209"/>
    <a:srgbClr val="CCCCFF"/>
    <a:srgbClr val="48247E"/>
    <a:srgbClr val="006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60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1274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363572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05996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600194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44105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95711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32535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895448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99165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19466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942169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EEE052-0DEB-4F2D-8D55-EAEC1E555FEF}" type="datetimeFigureOut">
              <a:rPr lang="en-IE" smtClean="0"/>
              <a:t>17/06/2020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B10950-9239-449F-B9CD-D550CDAEC641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21636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 descr="Logo">
            <a:extLst>
              <a:ext uri="{FF2B5EF4-FFF2-40B4-BE49-F238E27FC236}">
                <a16:creationId xmlns:a16="http://schemas.microsoft.com/office/drawing/2014/main" id="{E73DEC36-238F-4294-A899-25C9661CAE7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66" y="252721"/>
            <a:ext cx="1710055" cy="509905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32EEA4C-D5E5-4B8F-BCF0-CC0943C42B8E}"/>
              </a:ext>
            </a:extLst>
          </p:cNvPr>
          <p:cNvSpPr/>
          <p:nvPr/>
        </p:nvSpPr>
        <p:spPr>
          <a:xfrm>
            <a:off x="1613392" y="324004"/>
            <a:ext cx="28841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dirty="0">
                <a:solidFill>
                  <a:srgbClr val="F5B209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OUTCOME TEMPLATE</a:t>
            </a:r>
            <a:endParaRPr lang="en-IE" dirty="0">
              <a:solidFill>
                <a:srgbClr val="F5B209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FA6D91E-EE44-4835-AE6C-DC283C2A4DFE}"/>
              </a:ext>
            </a:extLst>
          </p:cNvPr>
          <p:cNvSpPr/>
          <p:nvPr/>
        </p:nvSpPr>
        <p:spPr>
          <a:xfrm>
            <a:off x="1" y="10101263"/>
            <a:ext cx="7559675" cy="590550"/>
          </a:xfrm>
          <a:prstGeom prst="rect">
            <a:avLst/>
          </a:prstGeom>
          <a:solidFill>
            <a:srgbClr val="0065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19" rIns="91440" bIns="45719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E" sz="1201" b="1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www.ucd.ie/collectiveleadership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30FD098-886C-489A-ADA9-CE92A6B8BAE0}"/>
              </a:ext>
            </a:extLst>
          </p:cNvPr>
          <p:cNvSpPr/>
          <p:nvPr/>
        </p:nvSpPr>
        <p:spPr>
          <a:xfrm>
            <a:off x="4667857" y="169546"/>
            <a:ext cx="6033909" cy="638965"/>
          </a:xfrm>
          <a:prstGeom prst="rect">
            <a:avLst/>
          </a:prstGeom>
          <a:solidFill>
            <a:srgbClr val="F5B20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73F7CC1-8303-4F79-997A-C5D65D47967B}"/>
              </a:ext>
            </a:extLst>
          </p:cNvPr>
          <p:cNvSpPr/>
          <p:nvPr/>
        </p:nvSpPr>
        <p:spPr>
          <a:xfrm>
            <a:off x="5621381" y="246063"/>
            <a:ext cx="41268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>
                <a:solidFill>
                  <a:srgbClr val="FFFFFF"/>
                </a:solidFill>
                <a:latin typeface="Verdana" panose="020B060403050404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COMMUNICATING AT SAFETY-CRITICAL MOMENTS</a:t>
            </a:r>
            <a:endParaRPr lang="en-IE" sz="14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795C013-5D2D-4375-B9A7-F1671524304E}"/>
              </a:ext>
            </a:extLst>
          </p:cNvPr>
          <p:cNvSpPr/>
          <p:nvPr/>
        </p:nvSpPr>
        <p:spPr>
          <a:xfrm>
            <a:off x="9907345" y="3499047"/>
            <a:ext cx="787400" cy="590550"/>
          </a:xfrm>
          <a:prstGeom prst="rect">
            <a:avLst/>
          </a:prstGeom>
          <a:solidFill>
            <a:srgbClr val="F5B20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IE"/>
          </a:p>
        </p:txBody>
      </p:sp>
      <p:graphicFrame>
        <p:nvGraphicFramePr>
          <p:cNvPr id="24" name="Table 23">
            <a:extLst>
              <a:ext uri="{FF2B5EF4-FFF2-40B4-BE49-F238E27FC236}">
                <a16:creationId xmlns:a16="http://schemas.microsoft.com/office/drawing/2014/main" id="{5155CF1F-AEC0-464F-9EE5-8A2F772855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2396630"/>
              </p:ext>
            </p:extLst>
          </p:nvPr>
        </p:nvGraphicFramePr>
        <p:xfrm>
          <a:off x="463527" y="1062810"/>
          <a:ext cx="9330468" cy="59935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1486">
                  <a:extLst>
                    <a:ext uri="{9D8B030D-6E8A-4147-A177-3AD203B41FA5}">
                      <a16:colId xmlns:a16="http://schemas.microsoft.com/office/drawing/2014/main" val="3664030167"/>
                    </a:ext>
                  </a:extLst>
                </a:gridCol>
                <a:gridCol w="6088982">
                  <a:extLst>
                    <a:ext uri="{9D8B030D-6E8A-4147-A177-3AD203B41FA5}">
                      <a16:colId xmlns:a16="http://schemas.microsoft.com/office/drawing/2014/main" val="2532218928"/>
                    </a:ext>
                  </a:extLst>
                </a:gridCol>
              </a:tblGrid>
              <a:tr h="49056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QUESTION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SUGGESTED AT THE INTERVENTION SESSION</a:t>
                      </a:r>
                      <a:endParaRPr lang="en-IE" sz="14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97650536"/>
                  </a:ext>
                </a:extLst>
              </a:tr>
              <a:tr h="1115481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D</a:t>
                      </a: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o we use these communication tools (ISBAR, ISBAR3) as a team?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 Should we?</a:t>
                      </a: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6850490"/>
                  </a:ext>
                </a:extLst>
              </a:tr>
              <a:tr h="124524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When should we use each communication tool (face-to-face, telephone, written communication)?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6134784"/>
                  </a:ext>
                </a:extLst>
              </a:tr>
              <a:tr h="9915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Can we adapt/alter the ISBAR3 framework to suit our needs as a team?</a:t>
                      </a:r>
                      <a:endParaRPr lang="en-IE" sz="1200" dirty="0"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5465095"/>
                  </a:ext>
                </a:extLst>
              </a:tr>
              <a:tr h="1075348">
                <a:tc>
                  <a:txBody>
                    <a:bodyPr/>
                    <a:lstStyle/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Is it feasible to have interdisciplinary clinical handover? 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 If so, how can this be structured</a:t>
                      </a:r>
                    </a:p>
                    <a:p>
                      <a:pPr algn="l">
                        <a:spcAft>
                          <a:spcPts val="600"/>
                        </a:spcAft>
                      </a:pPr>
                      <a:r>
                        <a:rPr lang="en-US" sz="11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&gt; If not, why is this not achievable?</a:t>
                      </a: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GB" sz="1000" b="0" dirty="0">
                          <a:solidFill>
                            <a:schemeClr val="tx1"/>
                          </a:solidFill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 </a:t>
                      </a:r>
                      <a:endParaRPr lang="en-IE" sz="1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59701886"/>
                  </a:ext>
                </a:extLst>
              </a:tr>
              <a:tr h="107534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Verdana" panose="020B0604030504040204" pitchFamily="34" charset="0"/>
                          <a:ea typeface="Verdana" panose="020B0604030504040204" pitchFamily="34" charset="0"/>
                          <a:cs typeface="Verdana" panose="020B0604030504040204" pitchFamily="34" charset="0"/>
                        </a:rPr>
                        <a:t>How can we improve the use of ISBAR/ISBAR3 in communicating safety critical information? </a:t>
                      </a:r>
                    </a:p>
                  </a:txBody>
                  <a:tcPr marL="58143" marR="58143" marT="0" marB="0" anchor="ctr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B209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en-IE" sz="1000" b="0" dirty="0">
                        <a:solidFill>
                          <a:schemeClr val="tx1"/>
                        </a:solidFill>
                        <a:effectLst/>
                        <a:latin typeface="Verdana" panose="020B0604030504040204" pitchFamily="34" charset="0"/>
                        <a:ea typeface="Verdana" panose="020B0604030504040204" pitchFamily="34" charset="0"/>
                        <a:cs typeface="Verdana" panose="020B0604030504040204" pitchFamily="34" charset="0"/>
                      </a:endParaRPr>
                    </a:p>
                  </a:txBody>
                  <a:tcPr marL="58143" marR="58143" marT="0" marB="0">
                    <a:lnL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5B20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100724"/>
                  </a:ext>
                </a:extLst>
              </a:tr>
            </a:tbl>
          </a:graphicData>
        </a:graphic>
      </p:graphicFrame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2C34E825-CBFE-4240-B99B-B9F93E667ED9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56"/>
          <a:stretch/>
        </p:blipFill>
        <p:spPr>
          <a:xfrm>
            <a:off x="4684001" y="185191"/>
            <a:ext cx="661905" cy="584092"/>
          </a:xfrm>
          <a:prstGeom prst="rect">
            <a:avLst/>
          </a:prstGeom>
          <a:noFill/>
        </p:spPr>
      </p:pic>
      <p:pic>
        <p:nvPicPr>
          <p:cNvPr id="12" name="Picture 11" descr="A close up of a sign&#10;&#10;Description automatically generated">
            <a:extLst>
              <a:ext uri="{FF2B5EF4-FFF2-40B4-BE49-F238E27FC236}">
                <a16:creationId xmlns:a16="http://schemas.microsoft.com/office/drawing/2014/main" id="{D6F75EAE-C7A8-404A-9E75-44BD76EE048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756"/>
          <a:stretch/>
        </p:blipFill>
        <p:spPr>
          <a:xfrm>
            <a:off x="9897333" y="3560956"/>
            <a:ext cx="555167" cy="48990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93338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233</TotalTime>
  <Words>119</Words>
  <Application>Microsoft Office PowerPoint</Application>
  <PresentationFormat>Custom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Verdana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Communicating at Safety-Critical Moments</dc:title>
  <dc:creator>Steve</dc:creator>
  <cp:lastModifiedBy>steve.macdonald@ucd.ie</cp:lastModifiedBy>
  <cp:revision>32</cp:revision>
  <dcterms:created xsi:type="dcterms:W3CDTF">2019-05-07T08:55:56Z</dcterms:created>
  <dcterms:modified xsi:type="dcterms:W3CDTF">2020-06-17T11:05:19Z</dcterms:modified>
</cp:coreProperties>
</file>